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67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87" r:id="rId18"/>
    <p:sldId id="288" r:id="rId19"/>
    <p:sldId id="289" r:id="rId20"/>
    <p:sldId id="290" r:id="rId21"/>
    <p:sldId id="291" r:id="rId22"/>
    <p:sldId id="292" r:id="rId23"/>
    <p:sldId id="272" r:id="rId24"/>
    <p:sldId id="263" r:id="rId25"/>
  </p:sldIdLst>
  <p:sldSz cx="12192000" cy="6858000"/>
  <p:notesSz cx="6858000" cy="9144000"/>
  <p:embeddedFontLst>
    <p:embeddedFont>
      <p:font typeface="Cambria" panose="02040503050406030204" pitchFamily="18" charset="0"/>
      <p:regular r:id="rId27"/>
      <p:bold r:id="rId28"/>
      <p:italic r:id="rId29"/>
      <p:boldItalic r:id="rId30"/>
    </p:embeddedFont>
    <p:embeddedFont>
      <p:font typeface="Cascadia Mono" panose="020B0609020000020004" pitchFamily="49" charset="0"/>
      <p:regular r:id="rId31"/>
      <p:bold r:id="rId32"/>
      <p:italic r:id="rId33"/>
      <p:boldItalic r:id="rId34"/>
    </p:embeddedFont>
    <p:embeddedFont>
      <p:font typeface="Lato" panose="020F0502020204030203" pitchFamily="34" charset="0"/>
      <p:regular r:id="rId35"/>
      <p:bold r:id="rId36"/>
      <p:italic r:id="rId37"/>
      <p:boldItalic r:id="rId38"/>
    </p:embeddedFont>
    <p:embeddedFont>
      <p:font typeface="Lato Black" panose="020F0502020204030203" pitchFamily="34" charset="0"/>
      <p:bold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3" roundtripDataSignature="AMtx7mh4VrLQLvjXUsQeVJWWu9hsLYoG6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0" autoAdjust="0"/>
    <p:restoredTop sz="84278" autoAdjust="0"/>
  </p:normalViewPr>
  <p:slideViewPr>
    <p:cSldViewPr snapToGrid="0">
      <p:cViewPr varScale="1">
        <p:scale>
          <a:sx n="99" d="100"/>
          <a:sy n="99" d="100"/>
        </p:scale>
        <p:origin x="106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84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8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0" Type="http://schemas.openxmlformats.org/officeDocument/2006/relationships/slide" Target="slides/slide19.xml"/><Relationship Id="rId83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wm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923D7B70-CAEB-A847-EB9E-1A9997928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1DDED0E7-812F-40D2-01CC-C3CE1360E6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835DB1ED-C7B9-EA36-95B1-16E86FF3AB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62608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3EB51D92-6A72-2C6B-F2A7-D4EBE0C3F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EA1EFB45-4ED5-C1A1-0B20-F01507FF0C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56870B01-25D6-1218-4318-57C3118F91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55793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83E637A2-8672-675E-3A0E-1436A0D0E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68166729-5746-F25F-361B-9FAE5C487C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321BE419-3666-ADB9-1B62-200C60F837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13344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F5F2E7BC-6886-62CB-EF9B-5B7168CEE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AF000962-5677-A93B-95AA-0445E732AE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29E9E33A-EB19-9F91-30D3-D0A34B2891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03021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F83B380E-D504-9849-B1BF-BADF6EAFF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B339B55A-C386-79E2-DA49-610A76F186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0C2C0C06-01DD-0267-0192-3AADC8B348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54300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C05C32EA-B795-52A6-4C21-E46D390E0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4B306626-EA93-A11E-71E9-768C4C0656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A5A333A9-DBC6-C4A0-8C8C-43781FCAEC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54682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1E0D53C3-ABCE-A32D-36AB-CE08A4AE7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E3FF3520-DEB2-E7B0-8582-5C6A7C3260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7208A327-70A6-1C74-5454-AEB673DC5E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64345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F99C2AD-4B14-A76F-6400-3E40F3E217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5A9DBCAD-AB61-146E-643B-8D00D7C8F3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3F106DC0-8E86-3D22-5D4B-549225CEC9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38491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E5211475-2531-7F94-FDEC-048949B30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62D07D62-A619-C41E-EE4E-CC328FC8AD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C33496E4-F6AC-C55E-933B-C20861DBF8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25636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C28BAB0C-3CF0-452A-EE92-C0D85A746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C23BD29F-15A5-CA3B-479E-AF5B4EA1D6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9CF05405-1283-0173-4EA7-9803C76471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8015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82133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DF57363-F1A0-AF63-4CEC-CB7E5CF72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FAF6DA49-8F10-A26E-053D-F9CB770D93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3C10F537-6D80-1E2F-3BD1-4A82329191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79264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39E012D9-7CA0-1F62-F246-A5EE4D158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1EEFF5F2-4253-4B1F-AB32-70A0323938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2AA191F9-EECE-37C1-ABD9-14B80C5F32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0305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0203747-9AEE-0F69-A84A-6E7784F97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873DF31B-E4CC-435D-E85A-EEB7A4E527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98D0E0C4-97D7-1DAF-5B74-A477531B7C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37546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4372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DF288A65-1769-36F6-2C12-4548FA182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415395C3-99D5-E30C-2315-B18705FCD1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5E143E35-9FD4-992C-EEBF-3AC16750D2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8211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8A181BA8-E730-2071-BFCB-F74AC074D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C9B1483F-E0FF-D51C-87FC-8CBDF5E339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B0BBEDA1-1003-D1C2-B81F-4D0F079A55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0450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656F0F55-46E0-E182-9CA4-9C5F0AE94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0FBD367A-9AE7-BF16-F747-B0538825D8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88323BC2-661E-E22C-5D7A-942B7CE8F6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599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B8CF4864-D3DE-8A18-7A49-C1B44418C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3E164B8A-2DA1-C711-9A42-77A98A5571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46FC3427-173B-90A5-E2D8-300169F685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3781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489024F8-2492-0F74-3B28-09228346C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248204C7-6C1F-B027-F00B-7F3C36BF65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62CFBB17-70F2-BAC5-B0B4-A8173B37EB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75105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AFD89E34-13C4-6E02-9B81-2DEF89991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039D380A-D391-CD82-D7B1-6E71344BF3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4DCEC070-738A-186B-1462-FEBA28BB6C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3237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B200153-9F8B-6CA6-A77F-232522981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540E03BB-B2EC-8BEF-6D90-E888113646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52043E97-7215-9F11-FE57-79563C6DCF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1373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lank">
  <p:cSld name="2_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0"/>
          <p:cNvPicPr preferRelativeResize="0"/>
          <p:nvPr/>
        </p:nvPicPr>
        <p:blipFill rotWithShape="1">
          <a:blip r:embed="rId2">
            <a:alphaModFix/>
          </a:blip>
          <a:srcRect r="16448"/>
          <a:stretch/>
        </p:blipFill>
        <p:spPr>
          <a:xfrm>
            <a:off x="1" y="880629"/>
            <a:ext cx="9174892" cy="617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0"/>
          <p:cNvPicPr preferRelativeResize="0"/>
          <p:nvPr/>
        </p:nvPicPr>
        <p:blipFill rotWithShape="1">
          <a:blip r:embed="rId3">
            <a:alphaModFix/>
          </a:blip>
          <a:srcRect r="-3333" b="87407"/>
          <a:stretch/>
        </p:blipFill>
        <p:spPr>
          <a:xfrm>
            <a:off x="0" y="0"/>
            <a:ext cx="12598400" cy="43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0"/>
          <p:cNvSpPr txBox="1">
            <a:spLocks noGrp="1"/>
          </p:cNvSpPr>
          <p:nvPr>
            <p:ph type="title"/>
          </p:nvPr>
        </p:nvSpPr>
        <p:spPr>
          <a:xfrm>
            <a:off x="1595351" y="2187196"/>
            <a:ext cx="9001297" cy="778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4400"/>
              <a:buFont typeface="Lato Black"/>
              <a:buNone/>
              <a:defRPr sz="4400"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9" name="Google Shape;19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47885" y="210692"/>
            <a:ext cx="2496230" cy="1015802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0"/>
          <p:cNvSpPr txBox="1"/>
          <p:nvPr/>
        </p:nvSpPr>
        <p:spPr>
          <a:xfrm>
            <a:off x="1595350" y="1017973"/>
            <a:ext cx="9144000" cy="778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2000"/>
              <a:buFont typeface="Lato Black"/>
              <a:buNone/>
            </a:pPr>
            <a: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  <a:t>ĐẠI HỌC QUỐC GIA THÀNH PHỐ HỒ CHÍ MINH</a:t>
            </a:r>
            <a:b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</a:br>
            <a: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  <a:t>TRƯỜNG ĐẠI HỌC KINH TẾ - LUẬT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 txBox="1">
            <a:spLocks noGrp="1"/>
          </p:cNvSpPr>
          <p:nvPr>
            <p:ph type="title"/>
          </p:nvPr>
        </p:nvSpPr>
        <p:spPr>
          <a:xfrm>
            <a:off x="839788" y="659342"/>
            <a:ext cx="3932237" cy="1070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3200"/>
              <a:buFont typeface="Lato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34" name="Google Shape;34;p12"/>
          <p:cNvPicPr preferRelativeResize="0"/>
          <p:nvPr/>
        </p:nvPicPr>
        <p:blipFill rotWithShape="1">
          <a:blip r:embed="rId2">
            <a:alphaModFix/>
          </a:blip>
          <a:srcRect r="-3333" b="87407"/>
          <a:stretch/>
        </p:blipFill>
        <p:spPr>
          <a:xfrm flipH="1">
            <a:off x="-406400" y="-1"/>
            <a:ext cx="12598400" cy="43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12"/>
          <p:cNvPicPr preferRelativeResize="0"/>
          <p:nvPr/>
        </p:nvPicPr>
        <p:blipFill rotWithShape="1">
          <a:blip r:embed="rId3">
            <a:alphaModFix/>
          </a:blip>
          <a:srcRect l="15000" t="43307" r="32291" b="37052"/>
          <a:stretch/>
        </p:blipFill>
        <p:spPr>
          <a:xfrm>
            <a:off x="211666" y="6201820"/>
            <a:ext cx="3590248" cy="65618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2"/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 rotWithShape="1">
          <a:blip r:embed="rId2">
            <a:alphaModFix/>
          </a:blip>
          <a:srcRect r="-3333" b="87407"/>
          <a:stretch/>
        </p:blipFill>
        <p:spPr>
          <a:xfrm>
            <a:off x="0" y="0"/>
            <a:ext cx="12598400" cy="43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5306" y="-33086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838200" y="2581306"/>
            <a:ext cx="10515600" cy="1566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9600"/>
              <a:buFont typeface="Lato Black"/>
              <a:buNone/>
              <a:defRPr sz="9600"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4" name="Google Shape;74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57944" y="330860"/>
            <a:ext cx="2890753" cy="1176347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/>
          <p:nvPr/>
        </p:nvSpPr>
        <p:spPr>
          <a:xfrm>
            <a:off x="2805445" y="1354975"/>
            <a:ext cx="6410498" cy="688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2000"/>
              <a:buFont typeface="Lato Black"/>
              <a:buNone/>
            </a:pPr>
            <a: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  <a:t>ĐẠI HỌC QUỐC GIA THÀNH PHỐ HỒ CHÍ MINH</a:t>
            </a:r>
            <a:b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</a:br>
            <a:r>
              <a:rPr lang="en-US" sz="20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rPr>
              <a:t>TRƯỜNG ĐẠI HỌC KINH TẾ - LUẬT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839788" y="577547"/>
            <a:ext cx="3932237" cy="1292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3200"/>
              <a:buFont typeface="Lato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body" idx="2"/>
          </p:nvPr>
        </p:nvSpPr>
        <p:spPr>
          <a:xfrm>
            <a:off x="839788" y="2201630"/>
            <a:ext cx="3932237" cy="3667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/>
          </a:blip>
          <a:srcRect r="-3333" b="87407"/>
          <a:stretch/>
        </p:blipFill>
        <p:spPr>
          <a:xfrm flipH="1">
            <a:off x="-406400" y="-1"/>
            <a:ext cx="12598400" cy="43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8"/>
          <p:cNvPicPr preferRelativeResize="0"/>
          <p:nvPr/>
        </p:nvPicPr>
        <p:blipFill rotWithShape="1">
          <a:blip r:embed="rId3">
            <a:alphaModFix/>
          </a:blip>
          <a:srcRect l="24127" t="66898" r="25919" b="25925"/>
          <a:stretch/>
        </p:blipFill>
        <p:spPr>
          <a:xfrm>
            <a:off x="810734" y="1911095"/>
            <a:ext cx="2855494" cy="115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8"/>
          <p:cNvPicPr preferRelativeResize="0"/>
          <p:nvPr/>
        </p:nvPicPr>
        <p:blipFill rotWithShape="1">
          <a:blip r:embed="rId4">
            <a:alphaModFix/>
          </a:blip>
          <a:srcRect l="15000" t="43307" r="32291" b="37052"/>
          <a:stretch/>
        </p:blipFill>
        <p:spPr>
          <a:xfrm>
            <a:off x="211666" y="6160255"/>
            <a:ext cx="3590248" cy="65618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728132" y="6387798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3098799" y="6335940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ftr" idx="11"/>
          </p:nvPr>
        </p:nvSpPr>
        <p:spPr>
          <a:xfrm>
            <a:off x="3581400" y="6356350"/>
            <a:ext cx="5029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4400"/>
              <a:buFont typeface="Lato Black"/>
              <a:buNone/>
              <a:defRPr sz="4400" b="1" i="0" u="none" strike="noStrike" cap="none">
                <a:solidFill>
                  <a:srgbClr val="144E8C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3581400" y="6356350"/>
            <a:ext cx="5029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6" r:id="rId3"/>
    <p:sldLayoutId id="2147483657" r:id="rId4"/>
    <p:sldLayoutId id="2147483658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hanhtd@uel.edu.v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randuythanh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F9BAC58-9AA6-A91A-085E-F1421DCCF43A}"/>
              </a:ext>
            </a:extLst>
          </p:cNvPr>
          <p:cNvSpPr txBox="1">
            <a:spLocks/>
          </p:cNvSpPr>
          <p:nvPr/>
        </p:nvSpPr>
        <p:spPr bwMode="auto">
          <a:xfrm>
            <a:off x="1146875" y="1697191"/>
            <a:ext cx="10298623" cy="1904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800" b="1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endParaRPr lang="en-US" sz="3200" kern="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sz="3200" b="0" u="sng" kern="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3200" b="0" u="sng" kern="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0" u="sng" kern="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endParaRPr lang="en-US" sz="3200" b="0" u="sng" kern="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sz="3200" b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Integrated Customer Sentiment Model into Existing Project</a:t>
            </a:r>
            <a:endParaRPr lang="en-US" sz="3200" b="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F97E3A-A23C-B018-8E45-86B8BF858946}"/>
              </a:ext>
            </a:extLst>
          </p:cNvPr>
          <p:cNvSpPr txBox="1"/>
          <p:nvPr/>
        </p:nvSpPr>
        <p:spPr>
          <a:xfrm>
            <a:off x="4863465" y="3442395"/>
            <a:ext cx="378180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u="sng">
                <a:latin typeface="Times New Roman" panose="02020603050405020304" pitchFamily="18" charset="0"/>
                <a:cs typeface="Times New Roman" panose="02020603050405020304" pitchFamily="18" charset="0"/>
              </a:rPr>
              <a:t>Giảng viên:</a:t>
            </a:r>
          </a:p>
          <a:p>
            <a:pPr algn="ctr"/>
            <a:r>
              <a:rPr lang="en-US" sz="22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TS. Trần Duy Thanh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Email: 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thanhtd@uel.edu.vn</a:t>
            </a: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Blog: 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https://tranduythanh.com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FCB7E397-1024-6B14-7743-B5A871094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6649CC57-D945-1BF0-57EA-C01D7A6172A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CECF4B26-E6E8-2CAE-5597-7D4C5F5BC65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D9106BE-CBC5-7F2D-F2B5-34C23C32A3E0}"/>
              </a:ext>
            </a:extLst>
          </p:cNvPr>
          <p:cNvGrpSpPr/>
          <p:nvPr/>
        </p:nvGrpSpPr>
        <p:grpSpPr>
          <a:xfrm>
            <a:off x="229891" y="319868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1081B999-4D36-19CB-D811-94D00A70874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Reference Class Libray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4A12CFD5-D068-C243-D8D4-CCFDCE25D14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CA38DB33-0004-4399-55B6-41EF2E3A9D77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BDD36B9C-1BA8-F36F-27F2-8A1A5BF5B8F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1C446B4F-C020-7037-94B9-DC823D6F8A0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EBF21E20-B303-F66A-8C0A-C7219CD98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691" y="1132668"/>
            <a:ext cx="9887463" cy="4705288"/>
          </a:xfrm>
          <a:prstGeom prst="rect">
            <a:avLst/>
          </a:prstGeom>
        </p:spPr>
      </p:pic>
      <p:cxnSp>
        <p:nvCxnSpPr>
          <p:cNvPr id="9" name="Elbow Connector 9">
            <a:extLst>
              <a:ext uri="{FF2B5EF4-FFF2-40B4-BE49-F238E27FC236}">
                <a16:creationId xmlns:a16="http://schemas.microsoft.com/office/drawing/2014/main" id="{795F4BD8-61E8-FC2E-6020-2D86C63A1EB6}"/>
              </a:ext>
            </a:extLst>
          </p:cNvPr>
          <p:cNvCxnSpPr/>
          <p:nvPr/>
        </p:nvCxnSpPr>
        <p:spPr>
          <a:xfrm rot="10800000">
            <a:off x="4725691" y="3113868"/>
            <a:ext cx="4648200" cy="1295400"/>
          </a:xfrm>
          <a:prstGeom prst="bentConnector3">
            <a:avLst>
              <a:gd name="adj1" fmla="val 40751"/>
            </a:avLst>
          </a:prstGeom>
          <a:noFill/>
          <a:ln w="38100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473876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E30DCF11-57E8-887B-8DE4-B9AE48C01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0A828C92-7FFC-7525-DECC-318F7FD3F3A0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9B9782E9-24D0-9DDD-F913-EF9EC7ECFEF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1BAB93-16CA-96CF-CE3B-D355DA03F6D2}"/>
              </a:ext>
            </a:extLst>
          </p:cNvPr>
          <p:cNvGrpSpPr/>
          <p:nvPr/>
        </p:nvGrpSpPr>
        <p:grpSpPr>
          <a:xfrm>
            <a:off x="222143" y="296620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1C17DB4C-C70F-9CD4-8138-70C6BF7D648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Reference Class Libray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5FB7E3DA-DC2F-3693-A4CC-A5FC9AD9F3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0A22A80F-D162-8E41-CF84-50677B03838C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85CBBD9A-8CB3-3F5D-D37A-1962DD91FF9C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EAEE1894-BB2A-387D-C27B-7A216A9EFE2E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F06CE035-509F-0044-3094-0D7CBEEBAF3B}"/>
              </a:ext>
            </a:extLst>
          </p:cNvPr>
          <p:cNvSpPr/>
          <p:nvPr/>
        </p:nvSpPr>
        <p:spPr>
          <a:xfrm>
            <a:off x="689367" y="1030987"/>
            <a:ext cx="449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Run SentimentAppBinary again:</a:t>
            </a:r>
            <a:endParaRPr lang="en-US" sz="2400" b="1" kern="1200">
              <a:solidFill>
                <a:prstClr val="black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C0AB48-0B30-88E3-2066-E52914020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543" y="1719020"/>
            <a:ext cx="3601448" cy="44385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0288C7-F9E7-64B6-D802-E4C11774A6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0850" y="3404483"/>
            <a:ext cx="6111770" cy="137934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B6DB7F5-E1BE-2669-4D72-2B7A63893410}"/>
              </a:ext>
            </a:extLst>
          </p:cNvPr>
          <p:cNvSpPr/>
          <p:nvPr/>
        </p:nvSpPr>
        <p:spPr>
          <a:xfrm>
            <a:off x="5439796" y="2455154"/>
            <a:ext cx="598666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Create and save some trained Models for reuse models in ChiecBungDoiApp, ex : </a:t>
            </a:r>
            <a:endParaRPr lang="en-US" sz="2400" b="1" kern="1200">
              <a:solidFill>
                <a:prstClr val="black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B0BF13F-500F-3764-8532-C0791C1DFA1B}"/>
              </a:ext>
            </a:extLst>
          </p:cNvPr>
          <p:cNvCxnSpPr/>
          <p:nvPr/>
        </p:nvCxnSpPr>
        <p:spPr>
          <a:xfrm>
            <a:off x="2632919" y="4005020"/>
            <a:ext cx="2707931" cy="0"/>
          </a:xfrm>
          <a:prstGeom prst="straightConnector1">
            <a:avLst/>
          </a:prstGeom>
          <a:noFill/>
          <a:ln w="28575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168473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48E1C80C-124B-9D8C-FA71-49827BF95C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2837044E-1393-1F23-E055-B719CCFAB63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57A9E58C-0023-00CA-85DE-33B695E8556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5EAC9D-9218-8DA0-8E11-3E0D8B43F867}"/>
              </a:ext>
            </a:extLst>
          </p:cNvPr>
          <p:cNvGrpSpPr/>
          <p:nvPr/>
        </p:nvGrpSpPr>
        <p:grpSpPr>
          <a:xfrm>
            <a:off x="198895" y="304369"/>
            <a:ext cx="6096000" cy="508000"/>
            <a:chOff x="789624" y="1191463"/>
            <a:chExt cx="60960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B1C22F8B-9897-0800-E415-EAE1F34A349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8950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buClrTx/>
                <a:buFontTx/>
                <a:buNone/>
              </a:pPr>
              <a:r>
                <a:rPr lang="en-US" sz="2800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Integrated ML into Existing Project </a:t>
              </a: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DA3E86EB-976F-D013-8290-6889DC2ED6F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FCC1012D-103E-6C5E-421E-A041289402AD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91823F9A-D949-8CA0-E4C7-0CDA646FC0C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CCB56D5C-5684-4DD9-F962-E91F326F627D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EB45CF6-FF60-66D2-C92B-34972E7FF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1695" y="1421969"/>
            <a:ext cx="7113350" cy="463375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FF4ED56-F2B2-422A-23E3-68C023615C58}"/>
              </a:ext>
            </a:extLst>
          </p:cNvPr>
          <p:cNvSpPr/>
          <p:nvPr/>
        </p:nvSpPr>
        <p:spPr>
          <a:xfrm>
            <a:off x="527405" y="878423"/>
            <a:ext cx="4495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Add Existing Project in to Solution</a:t>
            </a:r>
          </a:p>
          <a:p>
            <a:pPr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</a:t>
            </a:r>
            <a:r>
              <a:rPr lang="en-US" sz="2400" b="1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ChiecBungDoiApp</a:t>
            </a: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88108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E6A6F2CC-5E8D-0E1C-D87C-A6DE8BE53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E0C06AA3-5E5A-FBF8-E23A-E73242E18D78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69ED411B-0E4D-BC17-C67A-1BA30607529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7E0B7F-D198-20DA-1BE2-61E7CDC04C41}"/>
              </a:ext>
            </a:extLst>
          </p:cNvPr>
          <p:cNvGrpSpPr/>
          <p:nvPr/>
        </p:nvGrpSpPr>
        <p:grpSpPr>
          <a:xfrm>
            <a:off x="183397" y="304369"/>
            <a:ext cx="6019800" cy="508000"/>
            <a:chOff x="789624" y="1191463"/>
            <a:chExt cx="60198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2D47778E-7ED5-7DF4-F858-66EF67D4C53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8188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buClrTx/>
                <a:buFontTx/>
                <a:buNone/>
              </a:pPr>
              <a:r>
                <a:rPr lang="en-US" sz="2800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Integrated ML into Existing Project </a:t>
              </a: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57B62F2A-7A9B-6048-49FE-1322AF87BB2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41FA2F4A-61B3-DBCF-4D4F-AE35F831A62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0F8D5C6B-ABFE-2D5B-A9F7-1A268296F0F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284A6D53-E0C9-0E7E-3436-57F4BF86BF29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EE9E0BA-C7AD-B5EE-7D7E-1658AFAC8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222" y="964769"/>
            <a:ext cx="7219950" cy="518832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16D5D14-DCD1-BAD4-69E5-2467E75B39D8}"/>
              </a:ext>
            </a:extLst>
          </p:cNvPr>
          <p:cNvCxnSpPr/>
          <p:nvPr/>
        </p:nvCxnSpPr>
        <p:spPr>
          <a:xfrm>
            <a:off x="6736597" y="5917769"/>
            <a:ext cx="1066800" cy="0"/>
          </a:xfrm>
          <a:prstGeom prst="straightConnector1">
            <a:avLst/>
          </a:prstGeom>
          <a:noFill/>
          <a:ln w="38100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146174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13E2ECB1-3A7C-29F1-56FC-08728B8F2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D2BD5C8D-7822-5756-537B-F5C84722AD31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2EB91841-FD4B-FD57-AE3A-07F2EE4AFBF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F234E5-5FFD-FAB4-F021-49F1B6893FE3}"/>
              </a:ext>
            </a:extLst>
          </p:cNvPr>
          <p:cNvGrpSpPr/>
          <p:nvPr/>
        </p:nvGrpSpPr>
        <p:grpSpPr>
          <a:xfrm>
            <a:off x="167899" y="319868"/>
            <a:ext cx="5715000" cy="508000"/>
            <a:chOff x="789624" y="1191463"/>
            <a:chExt cx="57150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DDA73137-2DFC-8A26-76BA-7B86C34F92F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5140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buClrTx/>
                <a:buFontTx/>
                <a:buNone/>
              </a:pPr>
              <a:r>
                <a:rPr lang="en-US" sz="2800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Integrated ML into Existing Project </a:t>
              </a: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42663400-94DB-AD5C-F5FF-6AE5A7025C2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4BB7C568-3CAA-9456-3397-BF0EE5C0081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FFD4B3AF-4449-FF10-AAEE-055649A61347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9FC32D5C-0505-659A-A723-F59CEC82848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8FC4B225-E9B5-2733-1F0C-6A75B5C64818}"/>
              </a:ext>
            </a:extLst>
          </p:cNvPr>
          <p:cNvSpPr/>
          <p:nvPr/>
        </p:nvSpPr>
        <p:spPr>
          <a:xfrm>
            <a:off x="368875" y="980268"/>
            <a:ext cx="24945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sz="2400" b="1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DbChiecBungDoi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874C75-6C7A-6954-8515-588014BC8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899" y="957522"/>
            <a:ext cx="6705600" cy="52180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89CF56-C95C-7BF0-04C1-564A6B18A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369" y="1742268"/>
            <a:ext cx="4168501" cy="4244708"/>
          </a:xfrm>
          <a:prstGeom prst="rect">
            <a:avLst/>
          </a:prstGeom>
        </p:spPr>
      </p:pic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51DE41F7-ADF3-304F-0A1B-2848D47B84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5384928"/>
              </p:ext>
            </p:extLst>
          </p:nvPr>
        </p:nvGraphicFramePr>
        <p:xfrm>
          <a:off x="5501899" y="493699"/>
          <a:ext cx="1677987" cy="66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5" imgW="1678320" imgH="668160" progId="Package">
                  <p:embed/>
                </p:oleObj>
              </mc:Choice>
              <mc:Fallback>
                <p:oleObj name="Packager Shell Object" showAsIcon="1" r:id="rId5" imgW="1678320" imgH="668160" progId="Package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01899" y="493699"/>
                        <a:ext cx="1677987" cy="66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C70F3BF5-5DCA-A97C-074E-EEFAB6BDA1EF}"/>
              </a:ext>
            </a:extLst>
          </p:cNvPr>
          <p:cNvSpPr/>
          <p:nvPr/>
        </p:nvSpPr>
        <p:spPr>
          <a:xfrm>
            <a:off x="7406899" y="493699"/>
            <a:ext cx="27029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Double click to save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22E87FE-BF8B-6557-5940-EADCBC3F9FE8}"/>
              </a:ext>
            </a:extLst>
          </p:cNvPr>
          <p:cNvCxnSpPr>
            <a:stCxn id="12" idx="1"/>
          </p:cNvCxnSpPr>
          <p:nvPr/>
        </p:nvCxnSpPr>
        <p:spPr>
          <a:xfrm flipH="1" flipV="1">
            <a:off x="6721099" y="724531"/>
            <a:ext cx="685800" cy="1"/>
          </a:xfrm>
          <a:prstGeom prst="straightConnector1">
            <a:avLst/>
          </a:prstGeom>
          <a:noFill/>
          <a:ln w="19050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524869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FAA653E8-2521-53D5-0A3F-CDBD2BE0B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851EBE9C-3CEE-E735-269F-2E22E0631E8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12DE370B-FB25-7FE5-F130-7362605A0A7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E2589FA-3F17-D89D-0DE6-CE3511FFC7D5}"/>
              </a:ext>
            </a:extLst>
          </p:cNvPr>
          <p:cNvGrpSpPr/>
          <p:nvPr/>
        </p:nvGrpSpPr>
        <p:grpSpPr>
          <a:xfrm>
            <a:off x="206644" y="279800"/>
            <a:ext cx="6019800" cy="508000"/>
            <a:chOff x="789624" y="1191463"/>
            <a:chExt cx="60198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E4A4BB84-08E0-04EA-37ED-7142607DF3A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8188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buClrTx/>
                <a:buFontTx/>
                <a:buNone/>
              </a:pPr>
              <a:r>
                <a:rPr lang="en-US" sz="2800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Integrated ML into Existing Project </a:t>
              </a: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8E6E35CC-7BDE-1B81-81CA-6C54BEABAD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5202624E-B053-69D0-AB05-370289B8D15E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CD47A460-F30F-A204-18F1-40CFE0A3F36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DB10B89D-7D6C-0A06-F0C6-BBAA49F3932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9A358C7-88CD-7F32-5760-EA31031FF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018" y="1473600"/>
            <a:ext cx="8893354" cy="469805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2CDD812-CE02-03E8-D9AF-DA28B3715A4C}"/>
              </a:ext>
            </a:extLst>
          </p:cNvPr>
          <p:cNvSpPr/>
          <p:nvPr/>
        </p:nvSpPr>
        <p:spPr>
          <a:xfrm>
            <a:off x="417856" y="918918"/>
            <a:ext cx="106091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Add reference </a:t>
            </a:r>
            <a:r>
              <a:rPr lang="en-US" sz="2400" b="1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SentimentModel</a:t>
            </a: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and </a:t>
            </a:r>
            <a:r>
              <a:rPr lang="en-US" sz="2400" kern="1200">
                <a:latin typeface="Cascadia Mono" panose="020B0609020000020004" pitchFamily="49" charset="0"/>
                <a:ea typeface="+mn-ea"/>
                <a:cs typeface="+mn-cs"/>
              </a:rPr>
              <a:t>ML.NET </a:t>
            </a: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to </a:t>
            </a:r>
            <a:r>
              <a:rPr lang="en-US" sz="2400" b="1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ChiecBungDoiApp</a:t>
            </a:r>
          </a:p>
        </p:txBody>
      </p:sp>
    </p:spTree>
    <p:extLst>
      <p:ext uri="{BB962C8B-B14F-4D97-AF65-F5344CB8AC3E}">
        <p14:creationId xmlns:p14="http://schemas.microsoft.com/office/powerpoint/2010/main" val="14951591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BDA404DC-C712-27EA-E1D1-821D4AE6D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086DB453-84B9-0DD5-2690-2F68783733D0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0876CBE6-5B09-78F5-5730-A666C5CB611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D95E695-AFCA-A3DA-49B4-31B7F355A953}"/>
              </a:ext>
            </a:extLst>
          </p:cNvPr>
          <p:cNvGrpSpPr/>
          <p:nvPr/>
        </p:nvGrpSpPr>
        <p:grpSpPr>
          <a:xfrm>
            <a:off x="270932" y="337610"/>
            <a:ext cx="6019800" cy="508000"/>
            <a:chOff x="789624" y="1191463"/>
            <a:chExt cx="60198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5124A83E-079C-D14F-FDBF-CDA36295939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8188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buClrTx/>
                <a:buFontTx/>
                <a:buNone/>
              </a:pPr>
              <a:r>
                <a:rPr lang="en-US" sz="2800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Integrated ML into Existing Project </a:t>
              </a: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E9909DCD-7AEA-9760-FE95-69739A2B012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F2225FFC-1549-C782-3165-3BAEF3295628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D0E1B28A-1652-EA01-3D52-00339A07F12E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F1E15D18-4DE4-30CE-AD12-807F28A759B0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8B7320E9-6FBE-ED39-4AC3-9F1380432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132" y="1138742"/>
            <a:ext cx="3773936" cy="481226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9DCA396-7DD6-6445-A544-220155F2265F}"/>
              </a:ext>
            </a:extLst>
          </p:cNvPr>
          <p:cNvCxnSpPr/>
          <p:nvPr/>
        </p:nvCxnSpPr>
        <p:spPr>
          <a:xfrm flipH="1">
            <a:off x="2328332" y="2750610"/>
            <a:ext cx="914400" cy="0"/>
          </a:xfrm>
          <a:prstGeom prst="straightConnector1">
            <a:avLst/>
          </a:prstGeom>
          <a:noFill/>
          <a:ln w="28575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BDCED7ED-D0D1-13DF-3362-395E976C5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046" y="2130279"/>
            <a:ext cx="6111770" cy="137934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68EB05-439A-9411-6C2D-2937EF08953F}"/>
              </a:ext>
            </a:extLst>
          </p:cNvPr>
          <p:cNvSpPr/>
          <p:nvPr/>
        </p:nvSpPr>
        <p:spPr>
          <a:xfrm>
            <a:off x="4705417" y="1455210"/>
            <a:ext cx="62343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sz="2400" b="1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ChiecBungDoiApp </a:t>
            </a: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will use the trained models:</a:t>
            </a:r>
            <a:endParaRPr lang="en-US" sz="2400" b="1" kern="1200">
              <a:solidFill>
                <a:prstClr val="black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EFD603-9FBC-B904-26C6-3C661CD53717}"/>
              </a:ext>
            </a:extLst>
          </p:cNvPr>
          <p:cNvSpPr/>
          <p:nvPr/>
        </p:nvSpPr>
        <p:spPr>
          <a:xfrm>
            <a:off x="4766731" y="3733259"/>
            <a:ext cx="73152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NOTE: </a:t>
            </a:r>
            <a:r>
              <a:rPr lang="en-US" sz="2400" b="1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ChiecBungDoiApp </a:t>
            </a: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no need to created any machine learning models, it just only uses the trained models.</a:t>
            </a:r>
            <a:endParaRPr lang="en-US" sz="2400" b="1" kern="1200">
              <a:solidFill>
                <a:prstClr val="black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954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A5975471-AE64-EFE4-2B6B-539654830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F0CA06E9-192E-84DA-92EC-136063B1BE6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45D660D6-ED48-DE4F-9EC4-995B307721A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0A6047C-E06C-D2C7-ACA2-387A64037DA4}"/>
              </a:ext>
            </a:extLst>
          </p:cNvPr>
          <p:cNvGrpSpPr/>
          <p:nvPr/>
        </p:nvGrpSpPr>
        <p:grpSpPr>
          <a:xfrm>
            <a:off x="203199" y="314456"/>
            <a:ext cx="6019800" cy="508000"/>
            <a:chOff x="789624" y="1191463"/>
            <a:chExt cx="60198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B77D5E06-81E8-7EAC-F164-6C579B0A458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8188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buClrTx/>
                <a:buFontTx/>
                <a:buNone/>
              </a:pPr>
              <a:r>
                <a:rPr lang="en-US" sz="2800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Integrated ML into Existing Project </a:t>
              </a: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953DBC97-630E-73A0-6694-6B87D554275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534F60CC-E215-0DD2-5C06-B4F1C942E5EC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0C25E095-F6A9-B6DE-FBBB-D78240599B98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BAB49D85-3F22-A28A-3DFF-DE4163A04DF8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4481FE2-992A-BD15-8215-4FEA27F90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799" y="898656"/>
            <a:ext cx="6814955" cy="5334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11E0C5A-8871-0850-1680-F55D8E5DC86D}"/>
              </a:ext>
            </a:extLst>
          </p:cNvPr>
          <p:cNvSpPr/>
          <p:nvPr/>
        </p:nvSpPr>
        <p:spPr>
          <a:xfrm>
            <a:off x="3784599" y="3032256"/>
            <a:ext cx="10770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lvProduct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96F043-572C-E5A2-A3A1-6D1312D9817C}"/>
              </a:ext>
            </a:extLst>
          </p:cNvPr>
          <p:cNvSpPr/>
          <p:nvPr/>
        </p:nvSpPr>
        <p:spPr>
          <a:xfrm>
            <a:off x="7670799" y="4861056"/>
            <a:ext cx="1267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lvComment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374F24-65AA-2231-067A-34F6E4925D85}"/>
              </a:ext>
            </a:extLst>
          </p:cNvPr>
          <p:cNvSpPr/>
          <p:nvPr/>
        </p:nvSpPr>
        <p:spPr>
          <a:xfrm>
            <a:off x="4866174" y="1203456"/>
            <a:ext cx="1135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cboModel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A44F39-FC47-4D5D-5A16-F4330242D06F}"/>
              </a:ext>
            </a:extLst>
          </p:cNvPr>
          <p:cNvSpPr/>
          <p:nvPr/>
        </p:nvSpPr>
        <p:spPr>
          <a:xfrm>
            <a:off x="5464464" y="3076190"/>
            <a:ext cx="13646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txtComment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253A5B-FF30-57A5-713E-AEAC6C3A53EC}"/>
              </a:ext>
            </a:extLst>
          </p:cNvPr>
          <p:cNvSpPr/>
          <p:nvPr/>
        </p:nvSpPr>
        <p:spPr>
          <a:xfrm>
            <a:off x="5232399" y="5877747"/>
            <a:ext cx="17972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lblNegativeProbability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08B713-EC0F-EAE3-62E6-095626A0B7CF}"/>
              </a:ext>
            </a:extLst>
          </p:cNvPr>
          <p:cNvSpPr/>
          <p:nvPr/>
        </p:nvSpPr>
        <p:spPr>
          <a:xfrm>
            <a:off x="5232399" y="5581510"/>
            <a:ext cx="17217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lblPositiveProbability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853885-72EC-51D4-DD60-E3158D381527}"/>
              </a:ext>
            </a:extLst>
          </p:cNvPr>
          <p:cNvSpPr/>
          <p:nvPr/>
        </p:nvSpPr>
        <p:spPr>
          <a:xfrm>
            <a:off x="7973766" y="5503293"/>
            <a:ext cx="9648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picPositive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E8FA8CE-0012-A3F7-6C85-3A4556C4150D}"/>
              </a:ext>
            </a:extLst>
          </p:cNvPr>
          <p:cNvSpPr/>
          <p:nvPr/>
        </p:nvSpPr>
        <p:spPr>
          <a:xfrm>
            <a:off x="7973766" y="5733381"/>
            <a:ext cx="10403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picNegative</a:t>
            </a:r>
          </a:p>
        </p:txBody>
      </p:sp>
    </p:spTree>
    <p:extLst>
      <p:ext uri="{BB962C8B-B14F-4D97-AF65-F5344CB8AC3E}">
        <p14:creationId xmlns:p14="http://schemas.microsoft.com/office/powerpoint/2010/main" val="2546661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895A34F3-0675-960C-7CBE-5CFE9D616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A6461226-5BD1-83B8-8C73-D772A88B845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D36ACBD9-5D8B-C3CB-47AE-29507208B91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941636F-B9C8-5FA4-80C1-294B3D3B0FCE}"/>
              </a:ext>
            </a:extLst>
          </p:cNvPr>
          <p:cNvGrpSpPr/>
          <p:nvPr/>
        </p:nvGrpSpPr>
        <p:grpSpPr>
          <a:xfrm>
            <a:off x="222143" y="269334"/>
            <a:ext cx="6019800" cy="508000"/>
            <a:chOff x="789624" y="1191463"/>
            <a:chExt cx="60198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E7575A16-E176-DFE1-F307-E1C67F7C2BC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8188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buClrTx/>
                <a:buFontTx/>
                <a:buNone/>
              </a:pPr>
              <a:r>
                <a:rPr lang="en-US" sz="2800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Integrated ML into Existing Project </a:t>
              </a: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FAE9070A-7279-80CC-8BBB-847BED7859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E0085C59-477D-6273-06E6-D1D45BE2EBD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26C03EFD-1513-23F8-E1F5-B075CDDD91A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D955166E-559F-DA9E-97C3-819C5573F56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A42B9789-5268-5BD0-D647-AC18C78C7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743" y="853534"/>
            <a:ext cx="7506617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430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78E90C04-81D8-969A-206F-B99FC77D8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B9A940E5-5B73-A9C0-A009-7FC149EBE95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5C53DC8A-5B3D-D616-00E2-04E4E833B97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9522ECE-CB35-C99A-5A6B-FCAD9EDECB24}"/>
              </a:ext>
            </a:extLst>
          </p:cNvPr>
          <p:cNvGrpSpPr/>
          <p:nvPr/>
        </p:nvGrpSpPr>
        <p:grpSpPr>
          <a:xfrm>
            <a:off x="206644" y="319762"/>
            <a:ext cx="6019800" cy="508000"/>
            <a:chOff x="789624" y="1191463"/>
            <a:chExt cx="60198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98DAAE89-8A6E-7949-8276-67F6A22A0C8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8188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buClrTx/>
                <a:buFontTx/>
                <a:buNone/>
              </a:pPr>
              <a:r>
                <a:rPr lang="en-US" sz="2800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Integrated ML into Existing Project </a:t>
              </a: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E0F5F3D3-A5FE-48ED-5069-53EBA67536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4868A2DF-4031-B9D2-1D57-241FBC3C958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C5DD375F-AF24-EF03-B2C7-4FBEF80E2938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EB44279A-49B0-2F33-C478-716173F2745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4252366-2812-AC48-66AB-7A25ED302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44" y="903962"/>
            <a:ext cx="7631880" cy="520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9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/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64DE7AC-7E06-0676-5ECD-FC6C1493BAE0}"/>
              </a:ext>
            </a:extLst>
          </p:cNvPr>
          <p:cNvGrpSpPr/>
          <p:nvPr/>
        </p:nvGrpSpPr>
        <p:grpSpPr>
          <a:xfrm>
            <a:off x="152400" y="304948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CE8F9F40-61DD-7346-4703-DCCB057B485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800" b="1">
                  <a:latin typeface="Cambria" panose="02040503050406030204" pitchFamily="18" charset="0"/>
                </a:rPr>
                <a:t>Mục tiêu bài học</a:t>
              </a:r>
              <a:endParaRPr lang="en-US" sz="2800" b="1" kern="0">
                <a:solidFill>
                  <a:srgbClr val="000000"/>
                </a:solidFill>
                <a:latin typeface="Cambria" panose="02040503050406030204" pitchFamily="18" charset="0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44F3AC4A-5305-6F96-8C18-43C5D74712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A357810E-BD83-454E-8106-65298F2614BD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840B8BB5-8211-291C-7847-C32187EE6339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4C26AE9A-9DD8-7E15-041C-437165D9822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DD7FF02-BE8B-9019-7A18-4E805BDF1673}"/>
              </a:ext>
            </a:extLst>
          </p:cNvPr>
          <p:cNvSpPr txBox="1"/>
          <p:nvPr/>
        </p:nvSpPr>
        <p:spPr>
          <a:xfrm>
            <a:off x="502810" y="924115"/>
            <a:ext cx="1085744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US" sz="2400">
                <a:latin typeface="Cambria" panose="02040503050406030204" pitchFamily="18" charset="0"/>
              </a:rPr>
              <a:t>Build the Multi-tier model classes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>
                <a:latin typeface="Cambria" panose="02040503050406030204" pitchFamily="18" charset="0"/>
              </a:rPr>
              <a:t>Export the Machine Learning Model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>
                <a:latin typeface="Cambria" panose="02040503050406030204" pitchFamily="18" charset="0"/>
              </a:rPr>
              <a:t>Reuse the Machine Learning Model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>
                <a:latin typeface="Cambria" panose="02040503050406030204" pitchFamily="18" charset="0"/>
              </a:rPr>
              <a:t>Integrated Machine Learning Model into Existing Project </a:t>
            </a:r>
          </a:p>
          <a:p>
            <a:pPr lvl="1" algn="just"/>
            <a:endParaRPr lang="vi-VN" sz="24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1455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2750A83F-5683-23B9-5F82-59A2BF73C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5F5A072A-B7FC-B5DB-389C-7C6D54E3CCFF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6CF50A4E-9116-9485-C632-B1AB24AAC14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8BC857-56EF-A37F-12EC-0D419E3C53D2}"/>
              </a:ext>
            </a:extLst>
          </p:cNvPr>
          <p:cNvGrpSpPr/>
          <p:nvPr/>
        </p:nvGrpSpPr>
        <p:grpSpPr>
          <a:xfrm>
            <a:off x="198894" y="303929"/>
            <a:ext cx="6019800" cy="508000"/>
            <a:chOff x="789624" y="1191463"/>
            <a:chExt cx="60198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9CE33FD5-54E0-0862-437C-A8A1E52D1F8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8188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buClrTx/>
                <a:buFontTx/>
                <a:buNone/>
              </a:pPr>
              <a:r>
                <a:rPr lang="en-US" sz="2800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Integrated ML into Existing Project </a:t>
              </a: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8BCA63A2-E34B-AC6F-C4F8-CD4C47F693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FE938EFD-2FA3-E709-2373-09DFF32E97AA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FBB7A195-C2B7-F9E9-9668-B691309A25A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5EA73E85-FA6D-C1F8-2E66-61D4E01681EE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B5D7F081-6037-55A9-51D3-E879E8295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04" y="915866"/>
            <a:ext cx="10897018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202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90D691BC-AE2D-A88C-DC6E-E87FB5180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5EB83E0C-623F-31B9-7FEE-904241C38F8A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F5B04032-8C99-62FD-BB65-F6B4CE6E538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4280554-A07C-1DC3-6449-A93A070158AA}"/>
              </a:ext>
            </a:extLst>
          </p:cNvPr>
          <p:cNvGrpSpPr/>
          <p:nvPr/>
        </p:nvGrpSpPr>
        <p:grpSpPr>
          <a:xfrm>
            <a:off x="198895" y="350865"/>
            <a:ext cx="6019800" cy="508000"/>
            <a:chOff x="789624" y="1191463"/>
            <a:chExt cx="60198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0F4948A2-9872-5456-B0C7-20545C4FEEE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8188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buClrTx/>
                <a:buFontTx/>
                <a:buNone/>
              </a:pPr>
              <a:r>
                <a:rPr lang="en-US" sz="2800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Integrated ML into Existing Project </a:t>
              </a: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7BA6EE24-2EC0-E34A-8A9D-3E7B3947B10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DFE0E840-65DE-D0BE-D861-D47F731F852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0BAB7FCA-6BE2-D19D-F8AF-14A4260D09AE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C7025A01-60F4-6C8F-BBD6-2A184D239B6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C602655-4FDC-E926-D06B-7E66B2DEA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495" y="1011265"/>
            <a:ext cx="6819866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80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A91C0F27-73DE-EF42-E903-396C3D5DD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247784B8-3481-B186-786A-E7EC859E992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6B647152-7A7C-953C-CBD3-45F95C3EBE8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8C6B726-B841-F119-8ADB-7CC3FBF59DFE}"/>
              </a:ext>
            </a:extLst>
          </p:cNvPr>
          <p:cNvGrpSpPr/>
          <p:nvPr/>
        </p:nvGrpSpPr>
        <p:grpSpPr>
          <a:xfrm>
            <a:off x="198895" y="327617"/>
            <a:ext cx="6019800" cy="508000"/>
            <a:chOff x="789624" y="1191463"/>
            <a:chExt cx="6019800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3847824B-BCC1-79C6-414E-A35450E30CE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5818824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just">
                <a:buClrTx/>
                <a:buFontTx/>
                <a:buNone/>
              </a:pPr>
              <a:r>
                <a:rPr lang="en-US" sz="2800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Integrated ML into Existing Project </a:t>
              </a: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54C88E6C-E2D1-EBD1-E37B-BB3E317BBC7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08688E16-D343-85AF-8F57-255B4F49C2F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EF7B22E6-4A47-327C-6E54-D6077AE00FA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8D30D3CF-7B4C-EAF4-24DD-4153875FF88E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17CFD008-1848-3244-22BF-A77BEC9A8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95" y="911817"/>
            <a:ext cx="7110387" cy="527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5338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/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C27B0D8-B505-0A00-64F9-C9BD4799CAD8}"/>
              </a:ext>
            </a:extLst>
          </p:cNvPr>
          <p:cNvGrpSpPr/>
          <p:nvPr/>
        </p:nvGrpSpPr>
        <p:grpSpPr>
          <a:xfrm>
            <a:off x="183751" y="247469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3FF2827D-5884-34DA-3239-E2669FBE447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800" b="1">
                  <a:latin typeface="Cambria" panose="02040503050406030204" pitchFamily="18" charset="0"/>
                </a:rPr>
                <a:t>Bài học tiếp theo</a:t>
              </a:r>
              <a:endParaRPr lang="en-US" sz="2800" b="1" kern="0">
                <a:solidFill>
                  <a:srgbClr val="000000"/>
                </a:solidFill>
                <a:latin typeface="Cambria" panose="02040503050406030204" pitchFamily="18" charset="0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447D38C0-EECF-3BBB-4F9A-E3ECD3E585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C126B780-978A-9AA8-E14C-23E582A7110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66F9CBAC-100E-1F37-32A2-671A4A246319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AFA1B933-3B6D-F081-885D-10B63D0E0E5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b="1" kern="0">
                  <a:solidFill>
                    <a:srgbClr val="000000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60A82686-C648-5F3E-67A5-A79D3042FD96}"/>
              </a:ext>
            </a:extLst>
          </p:cNvPr>
          <p:cNvSpPr/>
          <p:nvPr/>
        </p:nvSpPr>
        <p:spPr>
          <a:xfrm>
            <a:off x="425026" y="859406"/>
            <a:ext cx="11341948" cy="2246769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vi-VN" sz="2800">
                <a:latin typeface="Cambria" panose="02040503050406030204" pitchFamily="18" charset="0"/>
              </a:rPr>
              <a:t>8. Đóng gói và xuất bản phần mềm  máy học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vi-VN" sz="2800">
                <a:latin typeface="Cambria" panose="02040503050406030204" pitchFamily="18" charset="0"/>
              </a:rPr>
              <a:t>8.1. Tại sao phải đóng gói và xuất bản phần mềm?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vi-VN" sz="2800">
                <a:latin typeface="Cambria" panose="02040503050406030204" pitchFamily="18" charset="0"/>
              </a:rPr>
              <a:t>8.2. Cách đóng gói và xuất bản phần mềm tích hợp máy học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vi-VN" sz="2800">
                <a:latin typeface="Cambria" panose="02040503050406030204" pitchFamily="18" charset="0"/>
              </a:rPr>
              <a:t>8.3. Triển khai phần mềm tích hợp máy học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vi-VN" sz="2800">
                <a:latin typeface="Cambria" panose="02040503050406030204" pitchFamily="18" charset="0"/>
              </a:rPr>
              <a:t>8.4. Cần cải tiến chất lượng mô hình máy học trong quá trình vận hành</a:t>
            </a:r>
          </a:p>
        </p:txBody>
      </p:sp>
    </p:spTree>
    <p:extLst>
      <p:ext uri="{BB962C8B-B14F-4D97-AF65-F5344CB8AC3E}">
        <p14:creationId xmlns:p14="http://schemas.microsoft.com/office/powerpoint/2010/main" val="3263337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 txBox="1">
            <a:spLocks noGrp="1"/>
          </p:cNvSpPr>
          <p:nvPr>
            <p:ph type="title"/>
          </p:nvPr>
        </p:nvSpPr>
        <p:spPr>
          <a:xfrm>
            <a:off x="838200" y="2581306"/>
            <a:ext cx="10515600" cy="1566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44E8C"/>
              </a:buClr>
              <a:buSzPts val="9600"/>
              <a:buFont typeface="Lato Black"/>
              <a:buNone/>
            </a:pPr>
            <a:r>
              <a:rPr lang="en-US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F1E6AC2D-2F37-A305-5BC5-07C6CF604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BF02D8B4-4452-F968-74B4-A6CC1FC26F4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B9E34E68-8AE0-6CC1-49BA-BB58285C18E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BD5D067-F66A-901A-64D1-0338446E0204}"/>
              </a:ext>
            </a:extLst>
          </p:cNvPr>
          <p:cNvGrpSpPr/>
          <p:nvPr/>
        </p:nvGrpSpPr>
        <p:grpSpPr>
          <a:xfrm>
            <a:off x="198895" y="329231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15A45E9F-074E-11E2-DD70-710DAB31B17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Create Class Library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1F245A17-DB85-C0D0-007B-B4DF0F4851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6148E384-0743-711C-65B5-86E731FD2F0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C05A230E-BA7F-8157-BC6D-48C777DAC4E9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AE15DF93-FDA5-5EB8-FD0F-6F5A40D4EDBC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F70894D6-B170-E6FD-1B77-9E4D67DA2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895" y="1065831"/>
            <a:ext cx="6943725" cy="48787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95DD7E0-1852-7230-7622-592022E12CC3}"/>
              </a:ext>
            </a:extLst>
          </p:cNvPr>
          <p:cNvCxnSpPr/>
          <p:nvPr/>
        </p:nvCxnSpPr>
        <p:spPr>
          <a:xfrm>
            <a:off x="5761495" y="2132631"/>
            <a:ext cx="0" cy="609600"/>
          </a:xfrm>
          <a:prstGeom prst="straightConnector1">
            <a:avLst/>
          </a:prstGeom>
          <a:noFill/>
          <a:ln w="28575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834565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C48CEB3E-BE9A-D54F-2A6E-9AB16AE1D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11FD2A86-14A7-7A1D-9323-7112DD7F57AF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6891187B-5B17-6142-2187-5B03F7B971A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A9D5D9E-B1E8-A0BF-BC5D-1CD647541F42}"/>
              </a:ext>
            </a:extLst>
          </p:cNvPr>
          <p:cNvGrpSpPr/>
          <p:nvPr/>
        </p:nvGrpSpPr>
        <p:grpSpPr>
          <a:xfrm>
            <a:off x="191146" y="296620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0E8CA47E-F375-3087-38E5-9380256ABE8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Create Class Library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BEA59CE9-536B-E7AA-2A51-E89977B609F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447FABDD-2D8A-9BF7-EE8C-0A9ABB98C84C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7141DF67-2822-4DC0-C485-E5DA472F51B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EF0ACF8A-1281-25E7-CCAF-417865F779C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FEE0B03-FFE7-A5E3-6604-FDDEAB064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546" y="880820"/>
            <a:ext cx="7543800" cy="53003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9B96D7-0936-C354-BE47-F411694DF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328" y="2854817"/>
            <a:ext cx="2606266" cy="208044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0221CFA-54F1-7789-0E00-3ECD33F04464}"/>
              </a:ext>
            </a:extLst>
          </p:cNvPr>
          <p:cNvSpPr/>
          <p:nvPr/>
        </p:nvSpPr>
        <p:spPr>
          <a:xfrm>
            <a:off x="829554" y="1414220"/>
            <a:ext cx="26260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Define the name of </a:t>
            </a:r>
          </a:p>
          <a:p>
            <a:pPr>
              <a:buClrTx/>
              <a:buFontTx/>
              <a:buNone/>
            </a:pPr>
            <a:r>
              <a:rPr lang="en-US" sz="2400" b="1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SentimentModel</a:t>
            </a:r>
          </a:p>
        </p:txBody>
      </p:sp>
    </p:spTree>
    <p:extLst>
      <p:ext uri="{BB962C8B-B14F-4D97-AF65-F5344CB8AC3E}">
        <p14:creationId xmlns:p14="http://schemas.microsoft.com/office/powerpoint/2010/main" val="385606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266569D2-D287-BD57-CA75-3C71F8E69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2D0A27BD-C814-3615-8296-644A82AC1F5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5497B97F-13C0-FA8A-356C-7EDE945AA71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A07B2E1-2200-164D-BB09-2CED129874DC}"/>
              </a:ext>
            </a:extLst>
          </p:cNvPr>
          <p:cNvGrpSpPr/>
          <p:nvPr/>
        </p:nvGrpSpPr>
        <p:grpSpPr>
          <a:xfrm>
            <a:off x="183396" y="296620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4C856107-AF1C-39FB-A5A5-ADCE03B5B75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Create Class Library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169E5A6A-1172-5D4D-4382-A503E9D5052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8FC3D911-FF31-9252-FF9D-339D45F9D96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17E2BFD3-0DAC-6095-73C6-618B0F70D97A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C85962F8-DF48-DB80-E4D2-95DEBD050504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AA573440-1E0B-E7B2-D5DB-B51CA411C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595" y="1795220"/>
            <a:ext cx="11571201" cy="2895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42849AE-BF24-C89D-6B43-CD0595294674}"/>
              </a:ext>
            </a:extLst>
          </p:cNvPr>
          <p:cNvSpPr/>
          <p:nvPr/>
        </p:nvSpPr>
        <p:spPr>
          <a:xfrm>
            <a:off x="511906" y="966387"/>
            <a:ext cx="90440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Install Microsoft Machine Learning model to SentimentModel project</a:t>
            </a:r>
            <a:endParaRPr lang="en-US" sz="2400" b="1" kern="1200">
              <a:solidFill>
                <a:prstClr val="black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028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576DCD87-83C0-EE53-CB13-BE404281D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F5068848-818A-57C8-F30F-59E95B4E48D8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39FCF055-BEC6-C002-D51A-7447DC7E398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3FA3ADC-100E-BA09-4A51-488FC6025D4E}"/>
              </a:ext>
            </a:extLst>
          </p:cNvPr>
          <p:cNvGrpSpPr/>
          <p:nvPr/>
        </p:nvGrpSpPr>
        <p:grpSpPr>
          <a:xfrm>
            <a:off x="144650" y="321691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79A23BEF-5439-9ED8-7EB2-AA55D957122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Create Class Library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2DD944B2-8A16-3864-09A3-497F751E7D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FC928B4D-F7CA-F80C-4E2D-493BC0BB9F9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6AE34B74-F695-4559-808A-B64545153A2D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F7116B16-425D-A45F-5460-D1785E5DB1D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C8CB5DB-03B5-F8D0-1882-5241DCF81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6850" y="1972691"/>
            <a:ext cx="2613887" cy="283488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E42CB7-BC09-6FEC-FF74-4891C051846A}"/>
              </a:ext>
            </a:extLst>
          </p:cNvPr>
          <p:cNvSpPr/>
          <p:nvPr/>
        </p:nvSpPr>
        <p:spPr>
          <a:xfrm>
            <a:off x="5880122" y="433492"/>
            <a:ext cx="6096000" cy="2677656"/>
          </a:xfrm>
          <a:prstGeom prst="rect">
            <a:avLst/>
          </a:prstGeom>
          <a:ln>
            <a:solidFill>
              <a:srgbClr val="002060"/>
            </a:solidFill>
          </a:ln>
        </p:spPr>
        <p:txBody>
          <a:bodyPr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using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Microsoft.ML.Data;</a:t>
            </a:r>
          </a:p>
          <a:p>
            <a:pPr>
              <a:buClrTx/>
              <a:buFontTx/>
              <a:buNone/>
            </a:pP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namespace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SentimentModel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{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class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kern="1200">
                <a:solidFill>
                  <a:srgbClr val="2B91AF"/>
                </a:solidFill>
                <a:latin typeface="Cascadia Mono" panose="020B0609020000020004" pitchFamily="49" charset="0"/>
                <a:ea typeface="+mn-ea"/>
                <a:cs typeface="+mn-cs"/>
              </a:rPr>
              <a:t>FeedbackData</a:t>
            </a:r>
            <a:endParaRPr lang="en-US" kern="1200">
              <a:latin typeface="Cascadia Mono" panose="020B0609020000020004" pitchFamily="49" charset="0"/>
              <a:ea typeface="+mn-ea"/>
              <a:cs typeface="+mn-cs"/>
            </a:endParaRP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{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    [LoadColumn(0)]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   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string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Data;</a:t>
            </a:r>
          </a:p>
          <a:p>
            <a:pPr>
              <a:buClrTx/>
              <a:buFontTx/>
              <a:buNone/>
            </a:pPr>
            <a:endParaRPr lang="en-US" kern="1200">
              <a:latin typeface="Cascadia Mono" panose="020B0609020000020004" pitchFamily="49" charset="0"/>
              <a:ea typeface="+mn-ea"/>
              <a:cs typeface="+mn-cs"/>
            </a:endParaRP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    [LoadColumn(1), ColumnName(</a:t>
            </a:r>
            <a:r>
              <a:rPr lang="en-US" kern="1200">
                <a:solidFill>
                  <a:srgbClr val="A31515"/>
                </a:solidFill>
                <a:latin typeface="Cascadia Mono" panose="020B0609020000020004" pitchFamily="49" charset="0"/>
                <a:ea typeface="+mn-ea"/>
                <a:cs typeface="+mn-cs"/>
              </a:rPr>
              <a:t>"Label"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)]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   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bool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Lable;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}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4E5A6A3-4D08-F3C6-D3F2-EC4212745ECF}"/>
              </a:ext>
            </a:extLst>
          </p:cNvPr>
          <p:cNvSpPr/>
          <p:nvPr/>
        </p:nvSpPr>
        <p:spPr>
          <a:xfrm>
            <a:off x="5855101" y="3198024"/>
            <a:ext cx="5715000" cy="3108543"/>
          </a:xfrm>
          <a:prstGeom prst="rect">
            <a:avLst/>
          </a:prstGeom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using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Microsoft.ML.Data;</a:t>
            </a:r>
          </a:p>
          <a:p>
            <a:pPr>
              <a:buClrTx/>
              <a:buFontTx/>
              <a:buNone/>
            </a:pPr>
            <a:endParaRPr lang="en-US" kern="1200">
              <a:latin typeface="Cascadia Mono" panose="020B0609020000020004" pitchFamily="49" charset="0"/>
              <a:ea typeface="+mn-ea"/>
              <a:cs typeface="+mn-cs"/>
            </a:endParaRPr>
          </a:p>
          <a:p>
            <a:pPr>
              <a:buClrTx/>
              <a:buFontTx/>
              <a:buNone/>
            </a:pP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namespace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SentimentModel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{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class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kern="1200">
                <a:solidFill>
                  <a:srgbClr val="2B91AF"/>
                </a:solidFill>
                <a:latin typeface="Cascadia Mono" panose="020B0609020000020004" pitchFamily="49" charset="0"/>
                <a:ea typeface="+mn-ea"/>
                <a:cs typeface="+mn-cs"/>
              </a:rPr>
              <a:t>FeedbackSentiment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: FeedbackData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{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    [ColumnName(</a:t>
            </a:r>
            <a:r>
              <a:rPr lang="en-US" kern="1200">
                <a:solidFill>
                  <a:srgbClr val="A31515"/>
                </a:solidFill>
                <a:latin typeface="Cascadia Mono" panose="020B0609020000020004" pitchFamily="49" charset="0"/>
                <a:ea typeface="+mn-ea"/>
                <a:cs typeface="+mn-cs"/>
              </a:rPr>
              <a:t>"PredictedLabel"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)]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   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bool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PredictedLabel {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get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;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set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; }</a:t>
            </a:r>
          </a:p>
          <a:p>
            <a:pPr>
              <a:buClrTx/>
              <a:buFontTx/>
              <a:buNone/>
            </a:pPr>
            <a:endParaRPr lang="en-US" kern="1200">
              <a:latin typeface="Cascadia Mono" panose="020B0609020000020004" pitchFamily="49" charset="0"/>
              <a:ea typeface="+mn-ea"/>
              <a:cs typeface="+mn-cs"/>
            </a:endParaRP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    [ColumnName(</a:t>
            </a:r>
            <a:r>
              <a:rPr lang="en-US" kern="1200">
                <a:solidFill>
                  <a:srgbClr val="A31515"/>
                </a:solidFill>
                <a:latin typeface="Cascadia Mono" panose="020B0609020000020004" pitchFamily="49" charset="0"/>
                <a:ea typeface="+mn-ea"/>
                <a:cs typeface="+mn-cs"/>
              </a:rPr>
              <a:t>"Probability"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)]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   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public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float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Probability {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get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; </a:t>
            </a:r>
            <a:r>
              <a:rPr lang="en-US" kern="1200">
                <a:solidFill>
                  <a:srgbClr val="0000FF"/>
                </a:solidFill>
                <a:latin typeface="Cascadia Mono" panose="020B0609020000020004" pitchFamily="49" charset="0"/>
                <a:ea typeface="+mn-ea"/>
                <a:cs typeface="+mn-cs"/>
              </a:rPr>
              <a:t>set</a:t>
            </a: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; }</a:t>
            </a:r>
          </a:p>
          <a:p>
            <a:pPr>
              <a:buClrTx/>
              <a:buFontTx/>
              <a:buNone/>
            </a:pPr>
            <a:endParaRPr lang="en-US" kern="1200">
              <a:latin typeface="Cascadia Mono" panose="020B0609020000020004" pitchFamily="49" charset="0"/>
              <a:ea typeface="+mn-ea"/>
              <a:cs typeface="+mn-cs"/>
            </a:endParaRP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    }</a:t>
            </a:r>
          </a:p>
          <a:p>
            <a:pPr>
              <a:buClrTx/>
              <a:buFontTx/>
              <a:buNone/>
            </a:pPr>
            <a:r>
              <a:rPr lang="en-US" kern="1200">
                <a:latin typeface="Cascadia Mono" panose="020B0609020000020004" pitchFamily="49" charset="0"/>
                <a:ea typeface="+mn-ea"/>
                <a:cs typeface="+mn-cs"/>
              </a:rPr>
              <a:t>}</a:t>
            </a:r>
          </a:p>
        </p:txBody>
      </p:sp>
      <p:cxnSp>
        <p:nvCxnSpPr>
          <p:cNvPr id="11" name="Elbow Connector 16">
            <a:extLst>
              <a:ext uri="{FF2B5EF4-FFF2-40B4-BE49-F238E27FC236}">
                <a16:creationId xmlns:a16="http://schemas.microsoft.com/office/drawing/2014/main" id="{B2F1EB87-06AF-FF38-F98B-16E954D93801}"/>
              </a:ext>
            </a:extLst>
          </p:cNvPr>
          <p:cNvCxnSpPr/>
          <p:nvPr/>
        </p:nvCxnSpPr>
        <p:spPr>
          <a:xfrm flipV="1">
            <a:off x="4030851" y="2429891"/>
            <a:ext cx="1849273" cy="1828801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  <p:cxnSp>
        <p:nvCxnSpPr>
          <p:cNvPr id="12" name="Elbow Connector 18">
            <a:extLst>
              <a:ext uri="{FF2B5EF4-FFF2-40B4-BE49-F238E27FC236}">
                <a16:creationId xmlns:a16="http://schemas.microsoft.com/office/drawing/2014/main" id="{1262DCC3-3471-063E-9BD8-CD1AFDD001BA}"/>
              </a:ext>
            </a:extLst>
          </p:cNvPr>
          <p:cNvCxnSpPr>
            <a:endCxn id="10" idx="1"/>
          </p:cNvCxnSpPr>
          <p:nvPr/>
        </p:nvCxnSpPr>
        <p:spPr>
          <a:xfrm>
            <a:off x="4411850" y="4459063"/>
            <a:ext cx="1443251" cy="293233"/>
          </a:xfrm>
          <a:prstGeom prst="bentConnector3">
            <a:avLst/>
          </a:prstGeom>
          <a:noFill/>
          <a:ln w="28575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1ACD5EE-1606-15B9-5402-A04B7C652BC9}"/>
              </a:ext>
            </a:extLst>
          </p:cNvPr>
          <p:cNvSpPr txBox="1"/>
          <p:nvPr/>
        </p:nvSpPr>
        <p:spPr>
          <a:xfrm>
            <a:off x="704974" y="2658491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GUI only use </a:t>
            </a:r>
          </a:p>
          <a:p>
            <a:pPr>
              <a:buClrTx/>
              <a:buFontTx/>
              <a:buNone/>
            </a:pPr>
            <a:r>
              <a:rPr lang="en-US" sz="1800" kern="120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frmMain.cs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2B1148E-D584-C4F4-5770-1F37897EC521}"/>
              </a:ext>
            </a:extLst>
          </p:cNvPr>
          <p:cNvCxnSpPr>
            <a:stCxn id="13" idx="3"/>
          </p:cNvCxnSpPr>
          <p:nvPr/>
        </p:nvCxnSpPr>
        <p:spPr>
          <a:xfrm flipV="1">
            <a:off x="2127158" y="2963291"/>
            <a:ext cx="684492" cy="18366"/>
          </a:xfrm>
          <a:prstGeom prst="straightConnector1">
            <a:avLst/>
          </a:prstGeom>
          <a:noFill/>
          <a:ln w="9525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833398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58C1FDE6-8830-11BB-C5FB-6E98174C5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E7685931-47F7-1425-ED32-B192B613565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15C7742E-85D5-E19D-C254-7D6C1A85BE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B75D662-2B49-CC81-B69C-865732B1BC8A}"/>
              </a:ext>
            </a:extLst>
          </p:cNvPr>
          <p:cNvGrpSpPr/>
          <p:nvPr/>
        </p:nvGrpSpPr>
        <p:grpSpPr>
          <a:xfrm>
            <a:off x="175649" y="308152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2093B5CF-086D-5ED4-D13F-B28D466759E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Reference Class Libray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5AE7387C-F86C-DD3C-9391-3CC5D9B1332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E7114D9F-EAEB-52F8-9C7B-75A6F6E0E2E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755ED45D-D7E5-3471-1559-614D73BE9E2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01A687E8-9F7F-759D-D790-09FD8BF1C75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A90CDE62-0462-2F29-CC22-E0D3B0AD0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9849" y="1578152"/>
            <a:ext cx="6024186" cy="4495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AD236C5-1993-4D56-0C7F-E7D808C583A3}"/>
              </a:ext>
            </a:extLst>
          </p:cNvPr>
          <p:cNvSpPr/>
          <p:nvPr/>
        </p:nvSpPr>
        <p:spPr>
          <a:xfrm>
            <a:off x="537432" y="1013333"/>
            <a:ext cx="84166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Right click on SentimentAppBinary</a:t>
            </a: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Wingdings" panose="05000000000000000000" pitchFamily="2" charset="2"/>
              </a:rPr>
              <a:t>AddReference….</a:t>
            </a:r>
            <a:endParaRPr lang="en-US" sz="2400" b="1" kern="1200">
              <a:solidFill>
                <a:prstClr val="black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4377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DBF6F83A-0516-E7C4-C493-11822D9D9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DD7EB339-3A88-E8DA-72F4-62BBE2A9965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A0A5C9AA-B8B4-7F22-6000-14B8F7E272D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5E7B547-9076-8854-BA44-7482928D8FD0}"/>
              </a:ext>
            </a:extLst>
          </p:cNvPr>
          <p:cNvGrpSpPr/>
          <p:nvPr/>
        </p:nvGrpSpPr>
        <p:grpSpPr>
          <a:xfrm>
            <a:off x="183397" y="265624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332F39A4-78EF-54A8-623C-87F8AE3BA03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Reference Class Libray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C13876D8-1D04-D868-66F9-DB923B95163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336BF493-22BD-E2EF-BC44-BD48D24DAA2C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F47504A8-2E0A-B01A-8A49-8DF0036E8849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28A9C901-CC29-A4F4-D159-54D4FFEB7D4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CA07CE5A-43FB-886A-F20D-0CDD31F42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397" y="1537846"/>
            <a:ext cx="6781800" cy="468924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4E6CD6-7BA5-C4FA-F312-F53342E2A7C4}"/>
              </a:ext>
            </a:extLst>
          </p:cNvPr>
          <p:cNvSpPr/>
          <p:nvPr/>
        </p:nvSpPr>
        <p:spPr>
          <a:xfrm>
            <a:off x="545180" y="970805"/>
            <a:ext cx="84166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Choose Projects </a:t>
            </a: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Wingdings" panose="05000000000000000000" pitchFamily="2" charset="2"/>
              </a:rPr>
              <a:t>checked SentimentModel</a:t>
            </a:r>
            <a:endParaRPr lang="en-US" sz="2400" b="1" kern="1200">
              <a:solidFill>
                <a:prstClr val="black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8406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91982369-F19D-5456-2E1A-BAB4F8975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D512AD91-ABA0-B461-C537-68AC14F58431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728132" y="6429363"/>
            <a:ext cx="2370667" cy="26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Khoa Hệ Thống Thông Tin</a:t>
            </a:r>
            <a:endParaRPr/>
          </a:p>
        </p:txBody>
      </p:sp>
      <p:sp>
        <p:nvSpPr>
          <p:cNvPr id="109" name="Google Shape;109;p3">
            <a:extLst>
              <a:ext uri="{FF2B5EF4-FFF2-40B4-BE49-F238E27FC236}">
                <a16:creationId xmlns:a16="http://schemas.microsoft.com/office/drawing/2014/main" id="{4C284F5D-F856-0838-3273-C5A126D46D2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098799" y="6377505"/>
            <a:ext cx="3979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D5F9368-198C-3006-F25F-14D951655080}"/>
              </a:ext>
            </a:extLst>
          </p:cNvPr>
          <p:cNvGrpSpPr/>
          <p:nvPr/>
        </p:nvGrpSpPr>
        <p:grpSpPr>
          <a:xfrm>
            <a:off x="206643" y="300438"/>
            <a:ext cx="4620576" cy="508000"/>
            <a:chOff x="789624" y="1191463"/>
            <a:chExt cx="4620576" cy="508000"/>
          </a:xfrm>
        </p:grpSpPr>
        <p:sp>
          <p:nvSpPr>
            <p:cNvPr id="3" name="AutoShape 52">
              <a:extLst>
                <a:ext uri="{FF2B5EF4-FFF2-40B4-BE49-F238E27FC236}">
                  <a16:creationId xmlns:a16="http://schemas.microsoft.com/office/drawing/2014/main" id="{199DDDFB-7FE1-7BAF-33D4-60A2080AD39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90600" y="1191463"/>
              <a:ext cx="4419600" cy="508000"/>
            </a:xfrm>
            <a:prstGeom prst="roundRect">
              <a:avLst>
                <a:gd name="adj" fmla="val 50000"/>
              </a:avLst>
            </a:prstGeom>
            <a:noFill/>
            <a:ln w="28575" algn="ctr">
              <a:solidFill>
                <a:srgbClr val="C0C0C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chemeClr val="accent1">
                          <a:gamma/>
                          <a:tint val="0"/>
                          <a:invGamma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sz="2800" b="1" kern="1200">
                  <a:solidFill>
                    <a:prstClr val="black"/>
                  </a:solidFill>
                  <a:latin typeface="Cambria" panose="02040503050406030204" pitchFamily="18" charset="0"/>
                  <a:ea typeface="+mn-ea"/>
                  <a:cs typeface="+mn-cs"/>
                </a:rPr>
                <a:t>Reference Class Libray</a:t>
              </a:r>
              <a:endParaRPr lang="en-US" sz="2800" b="1"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4" name="Group 17">
              <a:extLst>
                <a:ext uri="{FF2B5EF4-FFF2-40B4-BE49-F238E27FC236}">
                  <a16:creationId xmlns:a16="http://schemas.microsoft.com/office/drawing/2014/main" id="{02E88299-491E-3DB5-A0E1-3F5EF7D54C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9624" y="1295400"/>
              <a:ext cx="353376" cy="272472"/>
              <a:chOff x="1110" y="2656"/>
              <a:chExt cx="1549" cy="1351"/>
            </a:xfrm>
          </p:grpSpPr>
          <p:sp>
            <p:nvSpPr>
              <p:cNvPr id="5" name="AutoShape 18">
                <a:extLst>
                  <a:ext uri="{FF2B5EF4-FFF2-40B4-BE49-F238E27FC236}">
                    <a16:creationId xmlns:a16="http://schemas.microsoft.com/office/drawing/2014/main" id="{F800E22C-4F88-5358-4665-3BD258F65821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6" name="AutoShape 19">
                <a:extLst>
                  <a:ext uri="{FF2B5EF4-FFF2-40B4-BE49-F238E27FC236}">
                    <a16:creationId xmlns:a16="http://schemas.microsoft.com/office/drawing/2014/main" id="{E8E6D43F-79E6-AC5C-3735-2A7AF34D872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7" name="AutoShape 20">
                <a:extLst>
                  <a:ext uri="{FF2B5EF4-FFF2-40B4-BE49-F238E27FC236}">
                    <a16:creationId xmlns:a16="http://schemas.microsoft.com/office/drawing/2014/main" id="{C10A9225-C7CB-EF7E-1F2B-DC3B0912593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EFB049">
                      <a:gamma/>
                      <a:shade val="46275"/>
                      <a:invGamma/>
                    </a:srgbClr>
                  </a:gs>
                  <a:gs pos="100000">
                    <a:srgbClr val="EFB049"/>
                  </a:gs>
                </a:gsLst>
                <a:lin ang="270000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FontTx/>
                  <a:buNone/>
                  <a:defRPr/>
                </a:pPr>
                <a:endParaRPr lang="en-US" sz="1800" b="1"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F89BF643-CCEA-C714-4508-260109B9C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443" y="1341838"/>
            <a:ext cx="2674852" cy="428281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669FB18-3AB2-993F-92BA-FE1D25804CD7}"/>
              </a:ext>
            </a:extLst>
          </p:cNvPr>
          <p:cNvSpPr/>
          <p:nvPr/>
        </p:nvSpPr>
        <p:spPr>
          <a:xfrm>
            <a:off x="4905643" y="3323038"/>
            <a:ext cx="449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Tx/>
              <a:buNone/>
            </a:pPr>
            <a:r>
              <a:rPr lang="en-US" sz="2400" kern="120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The Result after the reference</a:t>
            </a:r>
            <a:endParaRPr lang="en-US" sz="2400" b="1" kern="1200">
              <a:solidFill>
                <a:prstClr val="black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cxnSp>
        <p:nvCxnSpPr>
          <p:cNvPr id="10" name="Elbow Connector 10">
            <a:extLst>
              <a:ext uri="{FF2B5EF4-FFF2-40B4-BE49-F238E27FC236}">
                <a16:creationId xmlns:a16="http://schemas.microsoft.com/office/drawing/2014/main" id="{3E3FB6B4-18F8-6A80-BE41-DCBDBF438D14}"/>
              </a:ext>
            </a:extLst>
          </p:cNvPr>
          <p:cNvCxnSpPr>
            <a:stCxn id="9" idx="2"/>
          </p:cNvCxnSpPr>
          <p:nvPr/>
        </p:nvCxnSpPr>
        <p:spPr>
          <a:xfrm rot="5400000">
            <a:off x="4863426" y="2937920"/>
            <a:ext cx="1443335" cy="3136900"/>
          </a:xfrm>
          <a:prstGeom prst="bentConnector2">
            <a:avLst/>
          </a:prstGeom>
          <a:noFill/>
          <a:ln w="19050" cap="flat" cmpd="sng" algn="ctr">
            <a:solidFill>
              <a:srgbClr val="00206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078887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1970</TotalTime>
  <Words>563</Words>
  <Application>Microsoft Office PowerPoint</Application>
  <PresentationFormat>Widescreen</PresentationFormat>
  <Paragraphs>134</Paragraphs>
  <Slides>24</Slides>
  <Notes>24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Cambria</vt:lpstr>
      <vt:lpstr>Cascadia Mono</vt:lpstr>
      <vt:lpstr>Arial</vt:lpstr>
      <vt:lpstr>Times New Roman</vt:lpstr>
      <vt:lpstr>Lato Black</vt:lpstr>
      <vt:lpstr>Wingdings</vt:lpstr>
      <vt:lpstr>Lato</vt:lpstr>
      <vt:lpstr>Calibri</vt:lpstr>
      <vt:lpstr>Office Theme</vt:lpstr>
      <vt:lpstr>Package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Pí Yeah</dc:creator>
  <cp:lastModifiedBy>Trần Thanh</cp:lastModifiedBy>
  <cp:revision>410</cp:revision>
  <dcterms:created xsi:type="dcterms:W3CDTF">2022-12-02T04:21:00Z</dcterms:created>
  <dcterms:modified xsi:type="dcterms:W3CDTF">2025-09-04T15:40:38Z</dcterms:modified>
</cp:coreProperties>
</file>